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8" r:id="rId3"/>
    <p:sldId id="259" r:id="rId4"/>
    <p:sldId id="271" r:id="rId5"/>
    <p:sldId id="260" r:id="rId6"/>
    <p:sldId id="261" r:id="rId7"/>
    <p:sldId id="272" r:id="rId8"/>
    <p:sldId id="268" r:id="rId9"/>
    <p:sldId id="269" r:id="rId10"/>
    <p:sldId id="273" r:id="rId11"/>
    <p:sldId id="270" r:id="rId12"/>
    <p:sldId id="267" r:id="rId13"/>
  </p:sldIdLst>
  <p:sldSz cx="9906000" cy="6858000" type="A4"/>
  <p:notesSz cx="9947275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302" y="-84"/>
      </p:cViewPr>
      <p:guideLst>
        <p:guide orient="horz" pos="2160"/>
        <p:guide pos="312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30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10486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634487" y="0"/>
            <a:ext cx="4310486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356625-7449-4812-9ED2-89BE282D46F9}" type="datetimeFigureOut">
              <a:rPr lang="id-ID" smtClean="0"/>
              <a:t>30/10/2018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4310486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634487" y="6513910"/>
            <a:ext cx="4310486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999E2F-E0AC-4D1D-AC1D-7B9E77C5D775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860819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310486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4487" y="0"/>
            <a:ext cx="4310486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3860F-9E21-4328-A9E6-602AE9FC1D9E}" type="datetimeFigureOut">
              <a:rPr lang="en-US" smtClean="0"/>
              <a:pPr/>
              <a:t>10/30/2018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116263" y="514350"/>
            <a:ext cx="3714750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728" y="3257550"/>
            <a:ext cx="795782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6513910"/>
            <a:ext cx="4310486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4487" y="6513910"/>
            <a:ext cx="4310486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1E8319-4D74-420F-B0AC-545BE170840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02777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E8319-4D74-420F-B0AC-545BE1708400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E8319-4D74-420F-B0AC-545BE1708400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E8319-4D74-420F-B0AC-545BE1708400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E8319-4D74-420F-B0AC-545BE1708400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E8319-4D74-420F-B0AC-545BE1708400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E8319-4D74-420F-B0AC-545BE1708400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E8319-4D74-420F-B0AC-545BE1708400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71E8319-4D74-420F-B0AC-545BE1708400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861031" y="3810001"/>
            <a:ext cx="4044971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861051" y="3897010"/>
            <a:ext cx="404495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861051" y="4115167"/>
            <a:ext cx="404495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861050" y="4164403"/>
            <a:ext cx="212979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861050" y="4199572"/>
            <a:ext cx="212979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861050" y="3962400"/>
            <a:ext cx="331851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991216" y="4060983"/>
            <a:ext cx="173355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906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" y="3675528"/>
            <a:ext cx="9906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948555" y="3643090"/>
            <a:ext cx="2957446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906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95300" y="2401888"/>
            <a:ext cx="916305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95300" y="3899938"/>
            <a:ext cx="536575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264400" y="4206240"/>
            <a:ext cx="1040130" cy="457200"/>
          </a:xfrm>
        </p:spPr>
        <p:txBody>
          <a:bodyPr/>
          <a:lstStyle/>
          <a:p>
            <a:fld id="{6BB1F11F-FAD7-4F60-9F11-2365F9EA7975}" type="datetimeFigureOut">
              <a:rPr lang="en-US" smtClean="0"/>
              <a:pPr/>
              <a:t>10/30/2018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861050" y="4205288"/>
            <a:ext cx="140335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9013429" y="1136"/>
            <a:ext cx="810021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979F7BD7-F9DF-464E-8355-201AA3D79C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1F11F-FAD7-4F60-9F11-2365F9EA7975}" type="datetimeFigureOut">
              <a:rPr lang="en-US" smtClean="0"/>
              <a:pPr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F7BD7-F9DF-464E-8355-201AA3D79C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46950" y="1143000"/>
            <a:ext cx="2063750" cy="5486400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95300" y="1143000"/>
            <a:ext cx="6769100" cy="548640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1F11F-FAD7-4F60-9F11-2365F9EA7975}" type="datetimeFigureOut">
              <a:rPr lang="en-US" smtClean="0"/>
              <a:pPr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F7BD7-F9DF-464E-8355-201AA3D79C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1F11F-FAD7-4F60-9F11-2365F9EA7975}" type="datetimeFigureOut">
              <a:rPr lang="en-US" smtClean="0"/>
              <a:pPr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F7BD7-F9DF-464E-8355-201AA3D79C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506" y="1981201"/>
            <a:ext cx="84201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82506" y="3367088"/>
            <a:ext cx="84201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1F11F-FAD7-4F60-9F11-2365F9EA7975}" type="datetimeFigureOut">
              <a:rPr lang="en-US" smtClean="0"/>
              <a:pPr/>
              <a:t>10/30/2018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F7BD7-F9DF-464E-8355-201AA3D79C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5300" y="2249425"/>
            <a:ext cx="437515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35550" y="2249425"/>
            <a:ext cx="437515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1F11F-FAD7-4F60-9F11-2365F9EA7975}" type="datetimeFigureOut">
              <a:rPr lang="en-US" smtClean="0"/>
              <a:pPr/>
              <a:t>10/30/2018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F7BD7-F9DF-464E-8355-201AA3D79C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2750" y="1143000"/>
            <a:ext cx="90805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2750" y="2244970"/>
            <a:ext cx="4378452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5114661" y="2244970"/>
            <a:ext cx="4378590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12750" y="2708519"/>
            <a:ext cx="4378452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11496" y="2708519"/>
            <a:ext cx="4378590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BB1F11F-FAD7-4F60-9F11-2365F9EA7975}" type="datetimeFigureOut">
              <a:rPr lang="en-US" smtClean="0"/>
              <a:pPr/>
              <a:t>10/30/2018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979F7BD7-F9DF-464E-8355-201AA3D79CA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1143000"/>
            <a:ext cx="89154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7132320" y="612648"/>
            <a:ext cx="1037036" cy="457200"/>
          </a:xfrm>
        </p:spPr>
        <p:txBody>
          <a:bodyPr/>
          <a:lstStyle/>
          <a:p>
            <a:fld id="{6BB1F11F-FAD7-4F60-9F11-2365F9EA7975}" type="datetimeFigureOut">
              <a:rPr lang="en-US" smtClean="0"/>
              <a:pPr/>
              <a:t>10/30/2018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695950" y="612648"/>
            <a:ext cx="143637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855964" y="2272"/>
            <a:ext cx="825500" cy="365760"/>
          </a:xfrm>
        </p:spPr>
        <p:txBody>
          <a:bodyPr/>
          <a:lstStyle/>
          <a:p>
            <a:fld id="{979F7BD7-F9DF-464E-8355-201AA3D79C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1F11F-FAD7-4F60-9F11-2365F9EA7975}" type="datetimeFigureOut">
              <a:rPr lang="en-US" smtClean="0"/>
              <a:pPr/>
              <a:t>10/30/2018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F7BD7-F9DF-464E-8355-201AA3D79C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99621" y="1101970"/>
            <a:ext cx="366522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799621" y="2010727"/>
            <a:ext cx="366522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65100" y="776287"/>
            <a:ext cx="5527548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1F11F-FAD7-4F60-9F11-2365F9EA7975}" type="datetimeFigureOut">
              <a:rPr lang="en-US" smtClean="0"/>
              <a:pPr/>
              <a:t>10/30/2018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F7BD7-F9DF-464E-8355-201AA3D79C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93804" y="1109161"/>
            <a:ext cx="6357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37310" y="1143000"/>
            <a:ext cx="4953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595813" y="3274309"/>
            <a:ext cx="28067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1F11F-FAD7-4F60-9F11-2365F9EA7975}" type="datetimeFigureOut">
              <a:rPr lang="en-US" smtClean="0"/>
              <a:pPr/>
              <a:t>10/30/2018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9F7BD7-F9DF-464E-8355-201AA3D79C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9"/>
            <a:ext cx="9906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906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1" y="308277"/>
            <a:ext cx="9906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861031" y="360247"/>
            <a:ext cx="4044971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861051" y="440113"/>
            <a:ext cx="404495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857951" y="497504"/>
            <a:ext cx="331851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988117" y="588943"/>
            <a:ext cx="173355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842047" y="-2001"/>
            <a:ext cx="62428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798188" y="-2001"/>
            <a:ext cx="29718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777547" y="-2001"/>
            <a:ext cx="9906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9723375" y="-2001"/>
            <a:ext cx="29718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9658650" y="380"/>
            <a:ext cx="59436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9612931" y="380"/>
            <a:ext cx="9906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95300" y="1143000"/>
            <a:ext cx="89154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95300" y="2249424"/>
            <a:ext cx="89154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7135414" y="612648"/>
            <a:ext cx="1037036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6BB1F11F-FAD7-4F60-9F11-2365F9EA7975}" type="datetimeFigureOut">
              <a:rPr lang="en-US" smtClean="0"/>
              <a:pPr/>
              <a:t>10/30/2018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695950" y="612648"/>
            <a:ext cx="143637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855964" y="2272"/>
            <a:ext cx="8255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979F7BD7-F9DF-464E-8355-201AA3D79C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" y="2819400"/>
            <a:ext cx="9360000" cy="914400"/>
          </a:xfrm>
        </p:spPr>
        <p:txBody>
          <a:bodyPr>
            <a:noAutofit/>
          </a:bodyPr>
          <a:lstStyle/>
          <a:p>
            <a:r>
              <a:rPr lang="en-US" sz="5400" dirty="0">
                <a:solidFill>
                  <a:schemeClr val="accent5">
                    <a:lumMod val="40000"/>
                    <a:lumOff val="60000"/>
                  </a:schemeClr>
                </a:solidFill>
                <a:latin typeface="Tw Cen MT Condensed Extra Bold" pitchFamily="34" charset="0"/>
              </a:rPr>
              <a:t>PELAKSANA TUGAS (</a:t>
            </a:r>
            <a:r>
              <a:rPr lang="en-US" sz="5400" dirty="0" err="1">
                <a:solidFill>
                  <a:schemeClr val="accent5">
                    <a:lumMod val="40000"/>
                    <a:lumOff val="60000"/>
                  </a:schemeClr>
                </a:solidFill>
                <a:latin typeface="Tw Cen MT Condensed Extra Bold" pitchFamily="34" charset="0"/>
              </a:rPr>
              <a:t>Plt</a:t>
            </a:r>
            <a:r>
              <a:rPr lang="en-US" sz="5400" dirty="0">
                <a:solidFill>
                  <a:schemeClr val="accent5">
                    <a:lumMod val="40000"/>
                    <a:lumOff val="60000"/>
                  </a:schemeClr>
                </a:solidFill>
                <a:latin typeface="Tw Cen MT Condensed Extra Bold" pitchFamily="34" charset="0"/>
              </a:rPr>
              <a:t>.)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3048000" y="1981200"/>
            <a:ext cx="3996000" cy="457200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64008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Tw Cen MT Condensed Extra Bold" pitchFamily="34" charset="0"/>
              </a:rPr>
              <a:t>BADAN KEPEGAWAIAN NEGARA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40000"/>
                  <a:lumOff val="60000"/>
                </a:schemeClr>
              </a:solidFill>
              <a:effectLst/>
              <a:uLnTx/>
              <a:uFillTx/>
              <a:latin typeface="Tw Cen MT Condensed Extra Bold" pitchFamily="34" charset="0"/>
            </a:endParaRPr>
          </a:p>
        </p:txBody>
      </p:sp>
      <p:pic>
        <p:nvPicPr>
          <p:cNvPr id="5" name="Picture 4" descr="Garud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343400" y="304800"/>
            <a:ext cx="1349420" cy="1440000"/>
          </a:xfrm>
          <a:prstGeom prst="rect">
            <a:avLst/>
          </a:prstGeom>
        </p:spPr>
      </p:pic>
      <p:sp>
        <p:nvSpPr>
          <p:cNvPr id="10" name="Title 1"/>
          <p:cNvSpPr txBox="1">
            <a:spLocks/>
          </p:cNvSpPr>
          <p:nvPr/>
        </p:nvSpPr>
        <p:spPr>
          <a:xfrm>
            <a:off x="76200" y="3657600"/>
            <a:ext cx="9360000" cy="934200"/>
          </a:xfrm>
          <a:prstGeom prst="rect">
            <a:avLst/>
          </a:prstGeom>
        </p:spPr>
        <p:txBody>
          <a:bodyPr vert="horz" anchor="b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w Cen MT Condensed Extra Bold" pitchFamily="34" charset="0"/>
                <a:ea typeface="+mj-ea"/>
                <a:cs typeface="+mj-cs"/>
              </a:rPr>
              <a:t/>
            </a:r>
            <a:b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w Cen MT Condensed Extra Bold" pitchFamily="34" charset="0"/>
                <a:ea typeface="+mj-ea"/>
                <a:cs typeface="+mj-cs"/>
              </a:rPr>
            </a:b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w Cen MT Condensed Extra Bold" pitchFamily="34" charset="0"/>
                <a:ea typeface="+mj-ea"/>
                <a:cs typeface="+mj-cs"/>
              </a:rPr>
              <a:t>DAN PELAKSANA HARIAN (</a:t>
            </a:r>
            <a:r>
              <a:rPr kumimoji="0" lang="en-US" sz="5400" b="0" i="0" u="none" strike="noStrike" kern="1200" cap="none" spc="0" normalizeH="0" baseline="0" noProof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w Cen MT Condensed Extra Bold" pitchFamily="34" charset="0"/>
                <a:ea typeface="+mj-ea"/>
                <a:cs typeface="+mj-cs"/>
              </a:rPr>
              <a:t>Plh</a:t>
            </a:r>
            <a:r>
              <a:rPr kumimoji="0" lang="en-US" sz="5400" b="0" i="0" u="none" strike="noStrike" kern="1200" cap="none" spc="0" normalizeH="0" baseline="0" noProof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w Cen MT Condensed Extra Bold" pitchFamily="34" charset="0"/>
                <a:ea typeface="+mj-ea"/>
                <a:cs typeface="+mj-cs"/>
              </a:rPr>
              <a:t>.)</a:t>
            </a:r>
          </a:p>
        </p:txBody>
      </p:sp>
    </p:spTree>
  </p:cSld>
  <p:clrMapOvr>
    <a:masterClrMapping/>
  </p:clrMapOvr>
  <p:transition spd="slow"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hlinkClick r:id="rId3" action="ppaction://hlinksldjump"/>
          </p:cNvPr>
          <p:cNvSpPr txBox="1">
            <a:spLocks/>
          </p:cNvSpPr>
          <p:nvPr/>
        </p:nvSpPr>
        <p:spPr>
          <a:xfrm>
            <a:off x="93000" y="609600"/>
            <a:ext cx="972000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>
            <a:spAutoFit/>
          </a:bodyPr>
          <a:lstStyle/>
          <a:p>
            <a:pPr marL="180975" lvl="0" algn="just">
              <a:buClr>
                <a:schemeClr val="accent3"/>
              </a:buClr>
              <a:defRPr/>
            </a:pPr>
            <a:r>
              <a:rPr lang="id-ID" sz="2400" b="1" dirty="0">
                <a:latin typeface="Tw Cen MT" pitchFamily="34" charset="0"/>
              </a:rPr>
              <a:t>Surat Kepala BKN Nomor K</a:t>
            </a:r>
            <a:r>
              <a:rPr lang="pt-BR" sz="2400" b="1" dirty="0">
                <a:latin typeface="Tw Cen MT" pitchFamily="34" charset="0"/>
              </a:rPr>
              <a:t>.</a:t>
            </a:r>
            <a:r>
              <a:rPr lang="id-ID" sz="2400" b="1" dirty="0">
                <a:latin typeface="Tw Cen MT" pitchFamily="34" charset="0"/>
              </a:rPr>
              <a:t>26-30</a:t>
            </a:r>
            <a:r>
              <a:rPr lang="pt-BR" sz="2400" b="1" dirty="0">
                <a:latin typeface="Tw Cen MT" pitchFamily="34" charset="0"/>
              </a:rPr>
              <a:t>/V.</a:t>
            </a:r>
            <a:r>
              <a:rPr lang="id-ID" sz="2400" b="1" dirty="0">
                <a:latin typeface="Tw Cen MT" pitchFamily="34" charset="0"/>
              </a:rPr>
              <a:t>20</a:t>
            </a:r>
            <a:r>
              <a:rPr lang="pt-BR" sz="2400" b="1" dirty="0">
                <a:latin typeface="Tw Cen MT" pitchFamily="34" charset="0"/>
              </a:rPr>
              <a:t>-3/</a:t>
            </a:r>
            <a:r>
              <a:rPr lang="id-ID" sz="2400" b="1" dirty="0">
                <a:latin typeface="Tw Cen MT" pitchFamily="34" charset="0"/>
              </a:rPr>
              <a:t>99</a:t>
            </a:r>
            <a:endParaRPr lang="en-US" sz="2300" b="1" dirty="0">
              <a:solidFill>
                <a:schemeClr val="accent6"/>
              </a:solidFill>
              <a:latin typeface="Tw Cen MT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1524000"/>
            <a:ext cx="9750000" cy="4419600"/>
          </a:xfrm>
        </p:spPr>
        <p:txBody>
          <a:bodyPr>
            <a:noAutofit/>
          </a:bodyPr>
          <a:lstStyle/>
          <a:p>
            <a:pPr marL="631825" indent="-450850" algn="just">
              <a:spcBef>
                <a:spcPts val="0"/>
              </a:spcBef>
              <a:buClrTx/>
              <a:buSzPct val="90000"/>
              <a:buNone/>
            </a:pPr>
            <a:endParaRPr lang="id-ID" sz="2600" dirty="0">
              <a:latin typeface="Tw Cen MT" pitchFamily="34" charset="0"/>
            </a:endParaRPr>
          </a:p>
          <a:p>
            <a:pPr marL="631825" indent="-450850" algn="just">
              <a:spcBef>
                <a:spcPts val="0"/>
              </a:spcBef>
              <a:buClrTx/>
              <a:buSzPct val="90000"/>
              <a:buFont typeface="Wingdings" pitchFamily="2" charset="2"/>
              <a:buChar char="q"/>
            </a:pPr>
            <a:r>
              <a:rPr lang="id-ID" sz="2600" dirty="0">
                <a:latin typeface="Tw Cen MT" pitchFamily="34" charset="0"/>
              </a:rPr>
              <a:t>Plh dan Plt </a:t>
            </a:r>
            <a:r>
              <a:rPr lang="id-ID" sz="2600" b="1" dirty="0">
                <a:latin typeface="Tw Cen MT" pitchFamily="34" charset="0"/>
              </a:rPr>
              <a:t>bukan jabatan definitif</a:t>
            </a:r>
            <a:r>
              <a:rPr lang="id-ID" sz="2600" dirty="0">
                <a:latin typeface="Tw Cen MT" pitchFamily="34" charset="0"/>
              </a:rPr>
              <a:t>, oleh karena itu PNS yang diperintahkan sebagai Pelaksana Harian atau Pelaksana Tugas </a:t>
            </a:r>
            <a:r>
              <a:rPr lang="id-ID" sz="2600" b="1" dirty="0">
                <a:latin typeface="Tw Cen MT" pitchFamily="34" charset="0"/>
              </a:rPr>
              <a:t>tidak diberikan tunjangan jabatan struktural,</a:t>
            </a:r>
            <a:r>
              <a:rPr lang="id-ID" sz="2600" dirty="0">
                <a:latin typeface="Tw Cen MT" pitchFamily="34" charset="0"/>
              </a:rPr>
              <a:t> sehingga dalam surat perintah tidak perlu dicantumkan besarnya tunjangan jabatan.</a:t>
            </a:r>
          </a:p>
          <a:p>
            <a:pPr marL="631825" indent="-450850" algn="just">
              <a:spcBef>
                <a:spcPts val="0"/>
              </a:spcBef>
              <a:buClrTx/>
              <a:buSzPct val="90000"/>
              <a:buFont typeface="Wingdings" pitchFamily="2" charset="2"/>
              <a:buChar char="q"/>
            </a:pPr>
            <a:r>
              <a:rPr lang="id-ID" sz="2600" dirty="0">
                <a:latin typeface="Tw Cen MT" pitchFamily="34" charset="0"/>
              </a:rPr>
              <a:t>Pengangkatan sebagai Plh atau Plt </a:t>
            </a:r>
            <a:r>
              <a:rPr lang="id-ID" sz="2600" b="1" dirty="0">
                <a:latin typeface="Tw Cen MT" pitchFamily="34" charset="0"/>
              </a:rPr>
              <a:t>tidak boleh menyebabkan yang bersangkutan dibebaskan dari jabatan definitifnya,</a:t>
            </a:r>
            <a:r>
              <a:rPr lang="id-ID" sz="2600" dirty="0">
                <a:latin typeface="Tw Cen MT" pitchFamily="34" charset="0"/>
              </a:rPr>
              <a:t> dan tunjangan jabatannya tetap dibayarkan sesuai dengan jabatan definitifnya.</a:t>
            </a:r>
            <a:endParaRPr lang="en-US" sz="2600" dirty="0">
              <a:latin typeface="Tw Cen MT" pitchFamily="34" charset="0"/>
            </a:endParaRPr>
          </a:p>
        </p:txBody>
      </p:sp>
    </p:spTree>
  </p:cSld>
  <p:clrMapOvr>
    <a:masterClrMapping/>
  </p:clrMapOvr>
  <p:transition spd="slow">
    <p:dissolv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hlinkClick r:id="rId3" action="ppaction://hlinksldjump"/>
          </p:cNvPr>
          <p:cNvSpPr txBox="1">
            <a:spLocks/>
          </p:cNvSpPr>
          <p:nvPr/>
        </p:nvSpPr>
        <p:spPr>
          <a:xfrm>
            <a:off x="93000" y="609600"/>
            <a:ext cx="972000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>
            <a:spAutoFit/>
          </a:bodyPr>
          <a:lstStyle/>
          <a:p>
            <a:pPr marL="180975" lvl="0" algn="just">
              <a:buClr>
                <a:schemeClr val="accent3"/>
              </a:buClr>
              <a:defRPr/>
            </a:pPr>
            <a:r>
              <a:rPr lang="id-ID" sz="2400" b="1" dirty="0">
                <a:latin typeface="Tw Cen MT" pitchFamily="34" charset="0"/>
              </a:rPr>
              <a:t>Surat Kepala BKN Nomor K</a:t>
            </a:r>
            <a:r>
              <a:rPr lang="pt-BR" sz="2400" b="1" dirty="0">
                <a:latin typeface="Tw Cen MT" pitchFamily="34" charset="0"/>
              </a:rPr>
              <a:t>.</a:t>
            </a:r>
            <a:r>
              <a:rPr lang="id-ID" sz="2400" b="1" dirty="0">
                <a:latin typeface="Tw Cen MT" pitchFamily="34" charset="0"/>
              </a:rPr>
              <a:t>26-30</a:t>
            </a:r>
            <a:r>
              <a:rPr lang="pt-BR" sz="2400" b="1" dirty="0">
                <a:latin typeface="Tw Cen MT" pitchFamily="34" charset="0"/>
              </a:rPr>
              <a:t>/V.</a:t>
            </a:r>
            <a:r>
              <a:rPr lang="id-ID" sz="2400" b="1" dirty="0">
                <a:latin typeface="Tw Cen MT" pitchFamily="34" charset="0"/>
              </a:rPr>
              <a:t>20</a:t>
            </a:r>
            <a:r>
              <a:rPr lang="pt-BR" sz="2400" b="1" dirty="0">
                <a:latin typeface="Tw Cen MT" pitchFamily="34" charset="0"/>
              </a:rPr>
              <a:t>-3/</a:t>
            </a:r>
            <a:r>
              <a:rPr lang="id-ID" sz="2400" b="1" dirty="0">
                <a:latin typeface="Tw Cen MT" pitchFamily="34" charset="0"/>
              </a:rPr>
              <a:t>99</a:t>
            </a:r>
            <a:endParaRPr lang="en-US" sz="2300" b="1" dirty="0">
              <a:solidFill>
                <a:schemeClr val="accent6"/>
              </a:solidFill>
              <a:latin typeface="Tw Cen MT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9750000" cy="4419600"/>
          </a:xfrm>
        </p:spPr>
        <p:txBody>
          <a:bodyPr>
            <a:noAutofit/>
          </a:bodyPr>
          <a:lstStyle/>
          <a:p>
            <a:pPr marL="631825" indent="-450850" algn="just">
              <a:spcBef>
                <a:spcPts val="0"/>
              </a:spcBef>
              <a:buClrTx/>
              <a:buSzPct val="90000"/>
              <a:buFont typeface="Wingdings" pitchFamily="2" charset="2"/>
              <a:buChar char="q"/>
            </a:pPr>
            <a:r>
              <a:rPr lang="id-ID" sz="2600" dirty="0">
                <a:latin typeface="Tw Cen MT" pitchFamily="34" charset="0"/>
              </a:rPr>
              <a:t>PNS atau Pejabat yang menduduki JPT, jabatan administrator, atau jabatan pengawas </a:t>
            </a:r>
            <a:r>
              <a:rPr lang="id-ID" sz="2600" b="1" dirty="0">
                <a:latin typeface="Tw Cen MT" pitchFamily="34" charset="0"/>
              </a:rPr>
              <a:t>hanya dapat diperintahkan</a:t>
            </a:r>
            <a:r>
              <a:rPr lang="id-ID" sz="2600" dirty="0">
                <a:latin typeface="Tw Cen MT" pitchFamily="34" charset="0"/>
              </a:rPr>
              <a:t> sebagai Plh atau Plt dalam JPT, jabatan administrator, atau jabatan pengawas yang sama atau setingkat lebih tinggi di lingkungan unit kerjanya.</a:t>
            </a:r>
          </a:p>
          <a:p>
            <a:pPr marL="631825" indent="-450850" algn="just">
              <a:spcBef>
                <a:spcPts val="0"/>
              </a:spcBef>
              <a:buClrTx/>
              <a:buSzPct val="90000"/>
              <a:buFont typeface="Wingdings" pitchFamily="2" charset="2"/>
              <a:buChar char="q"/>
            </a:pPr>
            <a:r>
              <a:rPr lang="id-ID" sz="2600" dirty="0">
                <a:latin typeface="Tw Cen MT" pitchFamily="34" charset="0"/>
              </a:rPr>
              <a:t>PNS yang menduduki jabatan pelaksana atau jabatan fungsional </a:t>
            </a:r>
            <a:r>
              <a:rPr lang="id-ID" sz="2600" b="1" dirty="0">
                <a:latin typeface="Tw Cen MT" pitchFamily="34" charset="0"/>
              </a:rPr>
              <a:t>hanya dapat diperintahkan </a:t>
            </a:r>
            <a:r>
              <a:rPr lang="id-ID" sz="2600" dirty="0">
                <a:latin typeface="Tw Cen MT" pitchFamily="34" charset="0"/>
              </a:rPr>
              <a:t>sebagai Plh atau Plt dalam jabatan pengawas.</a:t>
            </a:r>
          </a:p>
          <a:p>
            <a:pPr marL="631825" indent="-450850" algn="just">
              <a:spcBef>
                <a:spcPts val="0"/>
              </a:spcBef>
              <a:buClrTx/>
              <a:buSzPct val="90000"/>
              <a:buFont typeface="Wingdings" pitchFamily="2" charset="2"/>
              <a:buChar char="q"/>
            </a:pPr>
            <a:r>
              <a:rPr lang="id-ID" sz="2600" dirty="0">
                <a:latin typeface="Tw Cen MT" pitchFamily="34" charset="0"/>
              </a:rPr>
              <a:t>Pelaksana Harian dan Pelaksana Tugas dalam menetapkan Keputusan dan/atau tindakan</a:t>
            </a:r>
            <a:r>
              <a:rPr lang="id-ID" sz="2600" b="1" dirty="0">
                <a:latin typeface="Tw Cen MT" pitchFamily="34" charset="0"/>
              </a:rPr>
              <a:t> harus meyebutkan</a:t>
            </a:r>
            <a:r>
              <a:rPr lang="id-ID" sz="2600" dirty="0">
                <a:latin typeface="Tw Cen MT" pitchFamily="34" charset="0"/>
              </a:rPr>
              <a:t> atas nama Pejabat Pemerintahan yang memberikan mandat.</a:t>
            </a:r>
            <a:endParaRPr lang="en-US" sz="2600" dirty="0">
              <a:latin typeface="Tw Cen MT" pitchFamily="34" charset="0"/>
            </a:endParaRPr>
          </a:p>
        </p:txBody>
      </p:sp>
    </p:spTree>
  </p:cSld>
  <p:clrMapOvr>
    <a:masterClrMapping/>
  </p:clrMapOvr>
  <p:transition spd="slow">
    <p:zoom dir="in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0" y="4495800"/>
            <a:ext cx="5760000" cy="7200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sz="4800" b="1" dirty="0">
                <a:latin typeface="Lucida Handwriting" pitchFamily="66" charset="0"/>
              </a:rPr>
              <a:t>TERIMA KASIH</a:t>
            </a:r>
          </a:p>
          <a:p>
            <a:pPr algn="ctr"/>
            <a:endParaRPr lang="en-US" sz="4800" b="1" dirty="0">
              <a:latin typeface="Lucida Handwriting" pitchFamily="66" charset="0"/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971800" y="2971800"/>
            <a:ext cx="3996000" cy="4572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</p:spPr>
        <p:txBody>
          <a:bodyPr vert="horz">
            <a:noAutofit/>
          </a:bodyPr>
          <a:lstStyle/>
          <a:p>
            <a:pPr marL="64008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lang="en-US" sz="2400" dirty="0">
                <a:solidFill>
                  <a:schemeClr val="accent5">
                    <a:lumMod val="40000"/>
                    <a:lumOff val="60000"/>
                  </a:schemeClr>
                </a:solidFill>
                <a:latin typeface="Tw Cen MT Condensed Extra Bold" pitchFamily="34" charset="0"/>
              </a:rPr>
              <a:t>BADAN KEPEGAWAIAN NEGARA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accent5">
                  <a:lumMod val="40000"/>
                  <a:lumOff val="60000"/>
                </a:schemeClr>
              </a:solidFill>
              <a:effectLst/>
              <a:uLnTx/>
              <a:uFillTx/>
              <a:latin typeface="Tw Cen MT Condensed Extra Bold" pitchFamily="34" charset="0"/>
            </a:endParaRPr>
          </a:p>
        </p:txBody>
      </p:sp>
      <p:pic>
        <p:nvPicPr>
          <p:cNvPr id="8" name="Picture 7" descr="Garuda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14800" y="914400"/>
            <a:ext cx="1752600" cy="186584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2286000"/>
            <a:ext cx="9750000" cy="2472267"/>
          </a:xfrm>
        </p:spPr>
        <p:txBody>
          <a:bodyPr>
            <a:noAutofit/>
          </a:bodyPr>
          <a:lstStyle/>
          <a:p>
            <a:pPr marL="631825" indent="-450850" algn="just">
              <a:spcBef>
                <a:spcPts val="0"/>
              </a:spcBef>
              <a:buClrTx/>
              <a:buSzPct val="90000"/>
              <a:buFont typeface="Wingdings" pitchFamily="2" charset="2"/>
              <a:buChar char="q"/>
            </a:pPr>
            <a:r>
              <a:rPr lang="id-ID" sz="3200" dirty="0">
                <a:latin typeface="Tw Cen MT" pitchFamily="34" charset="0"/>
              </a:rPr>
              <a:t>UU Nomor 30 Tahun 2014 tentang Admnistrasi Pemerintahan</a:t>
            </a:r>
          </a:p>
          <a:p>
            <a:pPr marL="631825" indent="-450850" algn="just">
              <a:spcBef>
                <a:spcPts val="0"/>
              </a:spcBef>
              <a:buClrTx/>
              <a:buSzPct val="90000"/>
              <a:buFont typeface="Wingdings" pitchFamily="2" charset="2"/>
              <a:buChar char="q"/>
            </a:pPr>
            <a:r>
              <a:rPr lang="id-ID" sz="3200" dirty="0">
                <a:latin typeface="Tw Cen MT" pitchFamily="34" charset="0"/>
              </a:rPr>
              <a:t>Surat Kepala BKN Nomor K</a:t>
            </a:r>
            <a:r>
              <a:rPr lang="pt-BR" sz="3200" dirty="0">
                <a:latin typeface="Tw Cen MT" pitchFamily="34" charset="0"/>
              </a:rPr>
              <a:t>.</a:t>
            </a:r>
            <a:r>
              <a:rPr lang="id-ID" sz="3200" dirty="0">
                <a:latin typeface="Tw Cen MT" pitchFamily="34" charset="0"/>
              </a:rPr>
              <a:t>26-30</a:t>
            </a:r>
            <a:r>
              <a:rPr lang="pt-BR" sz="3200" dirty="0">
                <a:latin typeface="Tw Cen MT" pitchFamily="34" charset="0"/>
              </a:rPr>
              <a:t>/V.</a:t>
            </a:r>
            <a:r>
              <a:rPr lang="id-ID" sz="3200" dirty="0">
                <a:latin typeface="Tw Cen MT" pitchFamily="34" charset="0"/>
              </a:rPr>
              <a:t>20</a:t>
            </a:r>
            <a:r>
              <a:rPr lang="pt-BR" sz="3200" dirty="0">
                <a:latin typeface="Tw Cen MT" pitchFamily="34" charset="0"/>
              </a:rPr>
              <a:t>-3 / </a:t>
            </a:r>
            <a:r>
              <a:rPr lang="id-ID" sz="3200" dirty="0">
                <a:latin typeface="Tw Cen MT" pitchFamily="34" charset="0"/>
              </a:rPr>
              <a:t>99 </a:t>
            </a:r>
            <a:r>
              <a:rPr lang="en-US" sz="3200" dirty="0">
                <a:latin typeface="Tw Cen MT" pitchFamily="34" charset="0"/>
              </a:rPr>
              <a:t>5 </a:t>
            </a:r>
            <a:r>
              <a:rPr lang="en-US" sz="3200" dirty="0" err="1">
                <a:latin typeface="Tw Cen MT" pitchFamily="34" charset="0"/>
              </a:rPr>
              <a:t>Februari</a:t>
            </a:r>
            <a:r>
              <a:rPr lang="en-US" sz="3200" dirty="0">
                <a:latin typeface="Tw Cen MT" pitchFamily="34" charset="0"/>
              </a:rPr>
              <a:t> 2016 </a:t>
            </a:r>
            <a:r>
              <a:rPr lang="id-ID" sz="3200" dirty="0">
                <a:latin typeface="Tw Cen MT" pitchFamily="34" charset="0"/>
              </a:rPr>
              <a:t>perihal Kewenangan Pelaksana Harian dan </a:t>
            </a:r>
            <a:r>
              <a:rPr lang="pt-BR" sz="3200" dirty="0">
                <a:latin typeface="Tw Cen MT" pitchFamily="34" charset="0"/>
              </a:rPr>
              <a:t>Pelaksana Tugas Dalam Aspek Kepegawaian</a:t>
            </a:r>
            <a:endParaRPr lang="id-ID" sz="3200" dirty="0">
              <a:latin typeface="Tw Cen MT" pitchFamily="34" charset="0"/>
            </a:endParaRPr>
          </a:p>
          <a:p>
            <a:pPr marL="631825" indent="-450850" algn="just">
              <a:spcBef>
                <a:spcPts val="0"/>
              </a:spcBef>
              <a:buClrTx/>
              <a:buSzPct val="90000"/>
              <a:buFont typeface="Wingdings" pitchFamily="2" charset="2"/>
              <a:buChar char="q"/>
            </a:pPr>
            <a:endParaRPr lang="id-ID" sz="3200" dirty="0">
              <a:latin typeface="Tw Cen MT" pitchFamily="34" charset="0"/>
            </a:endParaRPr>
          </a:p>
          <a:p>
            <a:pPr marL="631825" indent="-450850" algn="just">
              <a:spcBef>
                <a:spcPts val="0"/>
              </a:spcBef>
              <a:buClrTx/>
              <a:buSzPct val="90000"/>
              <a:buNone/>
            </a:pPr>
            <a:endParaRPr lang="en-US" sz="3200" dirty="0">
              <a:latin typeface="Tw Cen MT" pitchFamily="34" charset="0"/>
            </a:endParaRPr>
          </a:p>
        </p:txBody>
      </p:sp>
      <p:sp>
        <p:nvSpPr>
          <p:cNvPr id="5" name="Round Diagonal Corner Rectangle 4"/>
          <p:cNvSpPr/>
          <p:nvPr/>
        </p:nvSpPr>
        <p:spPr>
          <a:xfrm>
            <a:off x="165100" y="685800"/>
            <a:ext cx="8140700" cy="762000"/>
          </a:xfrm>
          <a:prstGeom prst="round2DiagRect">
            <a:avLst/>
          </a:prstGeom>
          <a:solidFill>
            <a:schemeClr val="bg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3200" spc="600" dirty="0">
                <a:latin typeface="Tw Cen MT Condensed Extra Bold" pitchFamily="34" charset="0"/>
              </a:rPr>
              <a:t>Dasar Hukum </a:t>
            </a:r>
            <a:endParaRPr lang="en-US" sz="3200" spc="600" dirty="0">
              <a:latin typeface="Tw Cen MT Condensed Extra Bold" pitchFamily="34" charset="0"/>
            </a:endParaRPr>
          </a:p>
        </p:txBody>
      </p:sp>
      <p:sp>
        <p:nvSpPr>
          <p:cNvPr id="6" name="Content Placeholder 2"/>
          <p:cNvSpPr txBox="1">
            <a:spLocks/>
          </p:cNvSpPr>
          <p:nvPr/>
        </p:nvSpPr>
        <p:spPr>
          <a:xfrm>
            <a:off x="0" y="1524000"/>
            <a:ext cx="2057400" cy="584775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pPr marL="180975" marR="0" lvl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w Cen MT" pitchFamily="34" charset="0"/>
              </a:rPr>
              <a:t>Dasar</a:t>
            </a: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accent6"/>
                </a:solidFill>
                <a:effectLst/>
                <a:uLnTx/>
                <a:uFillTx/>
                <a:latin typeface="Tw Cen MT" pitchFamily="34" charset="0"/>
              </a:rPr>
              <a:t> :</a:t>
            </a:r>
          </a:p>
        </p:txBody>
      </p:sp>
    </p:spTree>
  </p:cSld>
  <p:clrMapOvr>
    <a:masterClrMapping/>
  </p:clrMapOvr>
  <p:transition spd="slow"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228600" y="914400"/>
            <a:ext cx="9570600" cy="5339347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pPr marL="180975" marR="0" lvl="0" algn="just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r>
              <a:rPr lang="id-ID" sz="2600" dirty="0">
                <a:latin typeface="Tw Cen MT" pitchFamily="34" charset="0"/>
              </a:rPr>
              <a:t>Pasal 14 :</a:t>
            </a:r>
          </a:p>
          <a:p>
            <a:pPr marL="638175" marR="0" lvl="0" indent="-457200" algn="just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SzTx/>
              <a:buFont typeface="+mj-lt"/>
              <a:buAutoNum type="arabicParenR"/>
              <a:tabLst/>
              <a:defRPr/>
            </a:pPr>
            <a:r>
              <a:rPr lang="id-ID" sz="2600" dirty="0">
                <a:latin typeface="Tw Cen MT" pitchFamily="34" charset="0"/>
              </a:rPr>
              <a:t>Badan dan/atau Pejabat </a:t>
            </a:r>
            <a:r>
              <a:rPr lang="en-US" sz="2600" dirty="0">
                <a:latin typeface="Tw Cen MT" pitchFamily="34" charset="0"/>
              </a:rPr>
              <a:t> </a:t>
            </a:r>
            <a:r>
              <a:rPr lang="id-ID" sz="2600" dirty="0">
                <a:latin typeface="Tw Cen MT" pitchFamily="34" charset="0"/>
              </a:rPr>
              <a:t>Pemerintah memperoleh mandat apabila:</a:t>
            </a:r>
          </a:p>
          <a:p>
            <a:pPr marL="1085850" marR="0" lvl="0" indent="-458788" algn="just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SzTx/>
              <a:tabLst>
                <a:tab pos="1085850" algn="l"/>
              </a:tabLst>
              <a:defRPr/>
            </a:pPr>
            <a:r>
              <a:rPr lang="id-ID" sz="2600" dirty="0">
                <a:latin typeface="Tw Cen MT" pitchFamily="34" charset="0"/>
              </a:rPr>
              <a:t>a) ditugaskan oleh Badan dan/atau Pejabat Pemerintahan diatasnya; dan</a:t>
            </a:r>
          </a:p>
          <a:p>
            <a:pPr marL="896938" marR="0" lvl="0" indent="-269875" algn="just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r>
              <a:rPr lang="id-ID" sz="2600" dirty="0">
                <a:latin typeface="Tw Cen MT" pitchFamily="34" charset="0"/>
              </a:rPr>
              <a:t>b)  merupakan pelaksanaan tugas rutin</a:t>
            </a:r>
          </a:p>
          <a:p>
            <a:pPr marL="638175" marR="0" lvl="0" indent="-457200" algn="just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r>
              <a:rPr lang="id-ID" sz="2600" dirty="0">
                <a:latin typeface="Tw Cen MT" pitchFamily="34" charset="0"/>
              </a:rPr>
              <a:t>2)	Pejabat yang melaksanakan tugas rutin terdiri atas:</a:t>
            </a:r>
          </a:p>
          <a:p>
            <a:pPr marL="990600" marR="0" lvl="0" indent="-363538" algn="just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r>
              <a:rPr lang="id-ID" sz="2600" dirty="0">
                <a:latin typeface="Tw Cen MT" pitchFamily="34" charset="0"/>
              </a:rPr>
              <a:t>a) pelaksana harian yang melaksanakan tugas rutin dari pejabat definitif yang  berhalangan sementara; dan</a:t>
            </a:r>
          </a:p>
          <a:p>
            <a:pPr marL="990600" marR="0" lvl="0" indent="-363538" algn="just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r>
              <a:rPr lang="id-ID" sz="2600" dirty="0">
                <a:latin typeface="Tw Cen MT" pitchFamily="34" charset="0"/>
              </a:rPr>
              <a:t>b) pelaksana tugas yang melaksanakan tugas rutin dari pejabat definitif yang berhalangan tetap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95400" y="2286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rtlCol="0">
            <a:noAutofit/>
          </a:bodyPr>
          <a:lstStyle/>
          <a:p>
            <a:pPr marL="1084263" marR="0" indent="-457200" algn="just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300"/>
              </a:spcAft>
              <a:buClrTx/>
              <a:buSzPct val="90000"/>
              <a:tabLst/>
            </a:pPr>
            <a:r>
              <a:rPr kumimoji="0" lang="id-ID" sz="3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w Cen MT" pitchFamily="34" charset="0"/>
                <a:ea typeface="+mn-ea"/>
                <a:cs typeface="+mn-cs"/>
              </a:rPr>
              <a:t>Undang undang</a:t>
            </a:r>
            <a:r>
              <a:rPr kumimoji="0" lang="id-ID" sz="3200" b="1" i="0" u="none" strike="noStrike" kern="1200" cap="none" spc="0" normalizeH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w Cen MT" pitchFamily="34" charset="0"/>
                <a:ea typeface="+mn-ea"/>
                <a:cs typeface="+mn-cs"/>
              </a:rPr>
              <a:t> Nomor 30</a:t>
            </a:r>
            <a:r>
              <a:rPr kumimoji="0" lang="id-ID" sz="3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w Cen MT" pitchFamily="34" charset="0"/>
                <a:ea typeface="+mn-ea"/>
                <a:cs typeface="+mn-cs"/>
              </a:rPr>
              <a:t> Tahun 2014</a:t>
            </a:r>
          </a:p>
        </p:txBody>
      </p:sp>
    </p:spTree>
  </p:cSld>
  <p:clrMapOvr>
    <a:masterClrMapping/>
  </p:clrMapOvr>
  <p:transition spd="slow">
    <p:wheel spokes="3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 txBox="1">
            <a:spLocks/>
          </p:cNvSpPr>
          <p:nvPr/>
        </p:nvSpPr>
        <p:spPr>
          <a:xfrm>
            <a:off x="228600" y="1905000"/>
            <a:ext cx="9372600" cy="4379084"/>
          </a:xfrm>
          <a:prstGeom prst="rect">
            <a:avLst/>
          </a:prstGeom>
        </p:spPr>
        <p:txBody>
          <a:bodyPr vert="horz" wrap="square">
            <a:spAutoFit/>
          </a:bodyPr>
          <a:lstStyle/>
          <a:p>
            <a:pPr marL="638175" marR="0" lvl="0" indent="-457200" algn="just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r>
              <a:rPr lang="id-ID" sz="2600" dirty="0">
                <a:latin typeface="Tw Cen MT" pitchFamily="34" charset="0"/>
              </a:rPr>
              <a:t>3)	Badan dan/atau Pejabat Pemerintahan yang menerima Mandat harus menyebutkan atas nama Badan dan/atau Pejabat Pemerintahan yang memberikan mandat</a:t>
            </a:r>
          </a:p>
          <a:p>
            <a:pPr marL="638175" marR="0" lvl="0" indent="-457200" algn="just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SzTx/>
              <a:tabLst/>
              <a:defRPr/>
            </a:pPr>
            <a:r>
              <a:rPr lang="id-ID" sz="2600" dirty="0">
                <a:latin typeface="Tw Cen MT" pitchFamily="34" charset="0"/>
              </a:rPr>
              <a:t>4)	Badan dan/atau Pejabat Pemerintahan yang memperoleh wewenang melalui mandat tidak berwenang mengambil keputusan dan/atau tindakan yang bersifat strategis yang berdampak pada perubahan status hukum pada aspek organisasi, kepegawaian dan alokasi anggaran </a:t>
            </a:r>
          </a:p>
          <a:p>
            <a:pPr marL="180975" marR="0" lvl="0" algn="just" defTabSz="914400" rtl="0" eaLnBrk="1" fontAlgn="auto" latinLnBrk="0" hangingPunct="1">
              <a:lnSpc>
                <a:spcPct val="120000"/>
              </a:lnSpc>
              <a:spcAft>
                <a:spcPts val="0"/>
              </a:spcAft>
              <a:buClr>
                <a:schemeClr val="accent3"/>
              </a:buClr>
              <a:buSzTx/>
              <a:buFont typeface="Georgia"/>
              <a:buNone/>
              <a:tabLst/>
              <a:defRPr/>
            </a:pPr>
            <a:endParaRPr lang="en-US" sz="2600" dirty="0">
              <a:solidFill>
                <a:schemeClr val="accent6"/>
              </a:solidFill>
              <a:latin typeface="Tw Cen MT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95400" y="533400"/>
            <a:ext cx="7772400" cy="6096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wrap="none" rtlCol="0">
            <a:noAutofit/>
          </a:bodyPr>
          <a:lstStyle/>
          <a:p>
            <a:pPr marL="1084263" marR="0" indent="-457200" algn="just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300"/>
              </a:spcAft>
              <a:buClrTx/>
              <a:buSzPct val="90000"/>
              <a:tabLst/>
            </a:pPr>
            <a:r>
              <a:rPr kumimoji="0" lang="id-ID" sz="3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w Cen MT" pitchFamily="34" charset="0"/>
                <a:ea typeface="+mn-ea"/>
                <a:cs typeface="+mn-cs"/>
              </a:rPr>
              <a:t>Undang undang</a:t>
            </a:r>
            <a:r>
              <a:rPr kumimoji="0" lang="id-ID" sz="3200" b="1" i="0" u="none" strike="noStrike" kern="1200" cap="none" spc="0" normalizeH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w Cen MT" pitchFamily="34" charset="0"/>
                <a:ea typeface="+mn-ea"/>
                <a:cs typeface="+mn-cs"/>
              </a:rPr>
              <a:t> Nomor 30</a:t>
            </a:r>
            <a:r>
              <a:rPr kumimoji="0" lang="id-ID" sz="32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Tw Cen MT" pitchFamily="34" charset="0"/>
                <a:ea typeface="+mn-ea"/>
                <a:cs typeface="+mn-cs"/>
              </a:rPr>
              <a:t> Tahun 2014</a:t>
            </a:r>
          </a:p>
        </p:txBody>
      </p:sp>
    </p:spTree>
  </p:cSld>
  <p:clrMapOvr>
    <a:masterClrMapping/>
  </p:clrMapOvr>
  <p:transition spd="slow">
    <p:newsflash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 txBox="1">
            <a:spLocks/>
          </p:cNvSpPr>
          <p:nvPr/>
        </p:nvSpPr>
        <p:spPr>
          <a:xfrm>
            <a:off x="609600" y="685800"/>
            <a:ext cx="8822400" cy="6858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>
            <a:noAutofit/>
          </a:bodyPr>
          <a:lstStyle/>
          <a:p>
            <a:pPr marL="631825" marR="0" lvl="0" indent="-450850" algn="ctr" defTabSz="914400" rtl="0" eaLnBrk="1" fontAlgn="auto" latinLnBrk="0" hangingPunct="1">
              <a:lnSpc>
                <a:spcPct val="105000"/>
              </a:lnSpc>
              <a:buClrTx/>
              <a:buSzPct val="90000"/>
              <a:tabLst/>
              <a:defRPr/>
            </a:pPr>
            <a:r>
              <a:rPr kumimoji="0" lang="id-ID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w Cen MT" pitchFamily="34" charset="0"/>
                <a:ea typeface="+mn-ea"/>
                <a:cs typeface="+mn-cs"/>
              </a:rPr>
              <a:t>Penjelasan</a:t>
            </a:r>
            <a:r>
              <a:rPr kumimoji="0" lang="id-ID" sz="2800" b="1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w Cen MT" pitchFamily="34" charset="0"/>
                <a:ea typeface="+mn-ea"/>
                <a:cs typeface="+mn-cs"/>
              </a:rPr>
              <a:t> Pasal 14 Undang Undang 30 Tahun 2014</a:t>
            </a:r>
          </a:p>
          <a:p>
            <a:pPr marL="631825" marR="0" lvl="0" indent="-450850" algn="just" defTabSz="914400" rtl="0" eaLnBrk="1" fontAlgn="auto" latinLnBrk="0" hangingPunct="1">
              <a:lnSpc>
                <a:spcPct val="105000"/>
              </a:lnSpc>
              <a:buClrTx/>
              <a:buSzPct val="90000"/>
              <a:tabLst/>
              <a:defRPr/>
            </a:pP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w Cen MT" pitchFamily="34" charset="0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1371600"/>
            <a:ext cx="914400" cy="914400"/>
          </a:xfrm>
          <a:prstGeom prst="rect">
            <a:avLst/>
          </a:prstGeom>
        </p:spPr>
        <p:txBody>
          <a:bodyPr vert="horz" wrap="none" rtlCol="0">
            <a:noAutofit/>
          </a:bodyPr>
          <a:lstStyle/>
          <a:p>
            <a:pPr marL="525463" marR="0" indent="-457200" algn="just" defTabSz="914400" rtl="0" eaLnBrk="1" fontAlgn="auto" latinLnBrk="0" hangingPunct="1">
              <a:lnSpc>
                <a:spcPct val="105000"/>
              </a:lnSpc>
              <a:spcBef>
                <a:spcPts val="0"/>
              </a:spcBef>
              <a:spcAft>
                <a:spcPts val="300"/>
              </a:spcAft>
              <a:buClrTx/>
              <a:buSzPct val="90000"/>
              <a:buFont typeface="+mj-lt"/>
              <a:buAutoNum type="alphaLcPeriod"/>
              <a:tabLst/>
            </a:pPr>
            <a:endParaRPr kumimoji="0" lang="id-ID" sz="2300" b="0" i="0" u="none" strike="noStrike" kern="1200" cap="none" spc="0" normalizeH="0" baseline="0" noProof="0" dirty="0" err="1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w Cen MT" pitchFamily="34" charset="0"/>
              <a:ea typeface="+mn-ea"/>
              <a:cs typeface="+mn-cs"/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677400" cy="4114800"/>
          </a:xfrm>
        </p:spPr>
        <p:txBody>
          <a:bodyPr>
            <a:noAutofit/>
          </a:bodyPr>
          <a:lstStyle/>
          <a:p>
            <a:pPr marL="631825" indent="-45085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ClrTx/>
              <a:buSzPct val="90000"/>
              <a:buFont typeface="Wingdings" pitchFamily="2" charset="2"/>
              <a:buChar char="q"/>
            </a:pPr>
            <a:r>
              <a:rPr lang="id-ID" sz="2600" dirty="0">
                <a:latin typeface="Tw Cen MT" pitchFamily="34" charset="0"/>
              </a:rPr>
              <a:t>Yang dimaksud dengan Keputusan dan/atau Tindakan yang bersifat strategis adalah keputusan dan/atau Tindakan yang memiliki dampak besar seperti penetapan perubahan rencana strategis dan rencana kerja pemerintahan</a:t>
            </a:r>
          </a:p>
          <a:p>
            <a:pPr marL="631825" indent="-450850" algn="just">
              <a:lnSpc>
                <a:spcPct val="120000"/>
              </a:lnSpc>
              <a:spcBef>
                <a:spcPts val="0"/>
              </a:spcBef>
              <a:spcAft>
                <a:spcPts val="300"/>
              </a:spcAft>
              <a:buClrTx/>
              <a:buSzPct val="90000"/>
              <a:buFont typeface="Wingdings" pitchFamily="2" charset="2"/>
              <a:buChar char="q"/>
            </a:pPr>
            <a:r>
              <a:rPr lang="id-ID" sz="2600" dirty="0">
                <a:latin typeface="Tw Cen MT" pitchFamily="34" charset="0"/>
              </a:rPr>
              <a:t>Yang dimaksud dengan perubahan status hukum kepegawaian adalah melakukan pengan</a:t>
            </a:r>
            <a:r>
              <a:rPr lang="en-US" sz="2600" dirty="0">
                <a:latin typeface="Tw Cen MT" pitchFamily="34" charset="0"/>
              </a:rPr>
              <a:t>g</a:t>
            </a:r>
            <a:r>
              <a:rPr lang="id-ID" sz="2600" dirty="0">
                <a:latin typeface="Tw Cen MT" pitchFamily="34" charset="0"/>
              </a:rPr>
              <a:t>katan, pemindahan, dan pemberhentian pegawai. </a:t>
            </a:r>
            <a:endParaRPr lang="en-US" sz="2600" dirty="0">
              <a:latin typeface="Tw Cen MT" pitchFamily="34" charset="0"/>
            </a:endParaRPr>
          </a:p>
        </p:txBody>
      </p:sp>
    </p:spTree>
  </p:cSld>
  <p:clrMapOvr>
    <a:masterClrMapping/>
  </p:clrMapOvr>
  <p:transition spd="slow">
    <p:wipe dir="r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hlinkClick r:id="rId3" action="ppaction://hlinksldjump"/>
          </p:cNvPr>
          <p:cNvSpPr txBox="1">
            <a:spLocks/>
          </p:cNvSpPr>
          <p:nvPr/>
        </p:nvSpPr>
        <p:spPr>
          <a:xfrm>
            <a:off x="93000" y="609600"/>
            <a:ext cx="9720000" cy="830997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>
            <a:spAutoFit/>
          </a:bodyPr>
          <a:lstStyle/>
          <a:p>
            <a:pPr marL="180975" lvl="0" algn="just">
              <a:buClr>
                <a:schemeClr val="accent3"/>
              </a:buClr>
              <a:defRPr/>
            </a:pPr>
            <a:r>
              <a:rPr lang="id-ID" sz="2400" b="1" dirty="0">
                <a:latin typeface="Tw Cen MT" pitchFamily="34" charset="0"/>
              </a:rPr>
              <a:t>Surat Kepala BKN Nomor K</a:t>
            </a:r>
            <a:r>
              <a:rPr lang="pt-BR" sz="2400" b="1" dirty="0">
                <a:latin typeface="Tw Cen MT" pitchFamily="34" charset="0"/>
              </a:rPr>
              <a:t>.</a:t>
            </a:r>
            <a:r>
              <a:rPr lang="id-ID" sz="2400" b="1" dirty="0">
                <a:latin typeface="Tw Cen MT" pitchFamily="34" charset="0"/>
              </a:rPr>
              <a:t>26-30</a:t>
            </a:r>
            <a:r>
              <a:rPr lang="pt-BR" sz="2400" b="1" dirty="0">
                <a:latin typeface="Tw Cen MT" pitchFamily="34" charset="0"/>
              </a:rPr>
              <a:t>/V.</a:t>
            </a:r>
            <a:r>
              <a:rPr lang="id-ID" sz="2400" b="1" dirty="0">
                <a:latin typeface="Tw Cen MT" pitchFamily="34" charset="0"/>
              </a:rPr>
              <a:t>20</a:t>
            </a:r>
            <a:r>
              <a:rPr lang="pt-BR" sz="2400" b="1" dirty="0">
                <a:latin typeface="Tw Cen MT" pitchFamily="34" charset="0"/>
              </a:rPr>
              <a:t>-3 /</a:t>
            </a:r>
            <a:r>
              <a:rPr lang="id-ID" sz="2400" b="1" dirty="0">
                <a:latin typeface="Tw Cen MT" pitchFamily="34" charset="0"/>
              </a:rPr>
              <a:t>99 perihal Kewenangan Pelaksana Harian dan </a:t>
            </a:r>
            <a:r>
              <a:rPr lang="pt-BR" sz="2400" b="1" dirty="0">
                <a:latin typeface="Tw Cen MT" pitchFamily="34" charset="0"/>
              </a:rPr>
              <a:t>Pelaksana Tugas Dalam Aspek Kepegawaian</a:t>
            </a:r>
            <a:r>
              <a:rPr lang="en-US" sz="2300" b="1" dirty="0">
                <a:solidFill>
                  <a:schemeClr val="accent6"/>
                </a:solidFill>
                <a:latin typeface="Tw Cen MT" pitchFamily="34" charset="0"/>
              </a:rPr>
              <a:t>  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1676400"/>
            <a:ext cx="9525000" cy="4648200"/>
          </a:xfrm>
        </p:spPr>
        <p:txBody>
          <a:bodyPr>
            <a:noAutofit/>
          </a:bodyPr>
          <a:lstStyle/>
          <a:p>
            <a:pPr marL="631825" indent="-450850" algn="just">
              <a:spcBef>
                <a:spcPts val="0"/>
              </a:spcBef>
              <a:buClrTx/>
              <a:buSzPct val="90000"/>
              <a:buFont typeface="Wingdings" pitchFamily="2" charset="2"/>
              <a:buChar char="q"/>
            </a:pPr>
            <a:r>
              <a:rPr lang="id-ID" dirty="0">
                <a:latin typeface="Tw Cen MT" pitchFamily="34" charset="0"/>
              </a:rPr>
              <a:t>Apabila terdapat pejabat yang tidak dapat melaksankan tugas paling kurang 7 (tujuh) hari kerja, maka untuk tetap menjamin kelancaran pelaksanaan tugas, agar Pejabat Pemerintahan di atasnya menunjuk pejabat lain di lingkungannya sebagai Pelaksana Harian.</a:t>
            </a:r>
          </a:p>
          <a:p>
            <a:pPr marL="631825" indent="-450850" algn="just">
              <a:spcBef>
                <a:spcPts val="0"/>
              </a:spcBef>
              <a:buClrTx/>
              <a:buSzPct val="90000"/>
              <a:buFont typeface="Wingdings" pitchFamily="2" charset="2"/>
              <a:buChar char="q"/>
            </a:pPr>
            <a:r>
              <a:rPr lang="id-ID" dirty="0">
                <a:latin typeface="Tw Cen MT" pitchFamily="34" charset="0"/>
              </a:rPr>
              <a:t>Pelaksana Harian dan Pelaksana Tugas </a:t>
            </a:r>
            <a:r>
              <a:rPr lang="id-ID" b="1" dirty="0">
                <a:latin typeface="Tw Cen MT" pitchFamily="34" charset="0"/>
              </a:rPr>
              <a:t>tidak berwenang</a:t>
            </a:r>
            <a:r>
              <a:rPr lang="id-ID" dirty="0">
                <a:latin typeface="Tw Cen MT" pitchFamily="34" charset="0"/>
              </a:rPr>
              <a:t> mengambil keputusan dan/atau tindakan yang bersifat strategis yang berdampak pada perubahan status hukum pada aspek kepegawaian.</a:t>
            </a:r>
          </a:p>
        </p:txBody>
      </p:sp>
    </p:spTree>
  </p:cSld>
  <p:clrMapOvr>
    <a:masterClrMapping/>
  </p:clrMapOvr>
  <p:transition spd="slow">
    <p:pull dir="r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hlinkClick r:id="rId3" action="ppaction://hlinksldjump"/>
          </p:cNvPr>
          <p:cNvSpPr txBox="1">
            <a:spLocks/>
          </p:cNvSpPr>
          <p:nvPr/>
        </p:nvSpPr>
        <p:spPr>
          <a:xfrm>
            <a:off x="93000" y="609600"/>
            <a:ext cx="972000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>
            <a:spAutoFit/>
          </a:bodyPr>
          <a:lstStyle/>
          <a:p>
            <a:pPr marL="180975" lvl="0" algn="just">
              <a:buClr>
                <a:schemeClr val="accent3"/>
              </a:buClr>
              <a:defRPr/>
            </a:pPr>
            <a:r>
              <a:rPr lang="id-ID" sz="2400" b="1" dirty="0">
                <a:latin typeface="Tw Cen MT" pitchFamily="34" charset="0"/>
              </a:rPr>
              <a:t>Surat Kepala BKN Nomor K</a:t>
            </a:r>
            <a:r>
              <a:rPr lang="pt-BR" sz="2400" b="1" dirty="0">
                <a:latin typeface="Tw Cen MT" pitchFamily="34" charset="0"/>
              </a:rPr>
              <a:t>.</a:t>
            </a:r>
            <a:r>
              <a:rPr lang="id-ID" sz="2400" b="1" dirty="0">
                <a:latin typeface="Tw Cen MT" pitchFamily="34" charset="0"/>
              </a:rPr>
              <a:t>26-30</a:t>
            </a:r>
            <a:r>
              <a:rPr lang="pt-BR" sz="2400" b="1" dirty="0">
                <a:latin typeface="Tw Cen MT" pitchFamily="34" charset="0"/>
              </a:rPr>
              <a:t>/V.</a:t>
            </a:r>
            <a:r>
              <a:rPr lang="id-ID" sz="2400" b="1" dirty="0">
                <a:latin typeface="Tw Cen MT" pitchFamily="34" charset="0"/>
              </a:rPr>
              <a:t>20</a:t>
            </a:r>
            <a:r>
              <a:rPr lang="pt-BR" sz="2400" b="1" dirty="0">
                <a:latin typeface="Tw Cen MT" pitchFamily="34" charset="0"/>
              </a:rPr>
              <a:t>-3/</a:t>
            </a:r>
            <a:r>
              <a:rPr lang="id-ID" sz="2400" b="1" dirty="0">
                <a:latin typeface="Tw Cen MT" pitchFamily="34" charset="0"/>
              </a:rPr>
              <a:t>99</a:t>
            </a:r>
            <a:endParaRPr lang="en-US" sz="2300" b="1" dirty="0">
              <a:solidFill>
                <a:schemeClr val="accent6"/>
              </a:solidFill>
              <a:latin typeface="Tw Cen MT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601200" cy="4191000"/>
          </a:xfrm>
        </p:spPr>
        <p:txBody>
          <a:bodyPr>
            <a:noAutofit/>
          </a:bodyPr>
          <a:lstStyle/>
          <a:p>
            <a:pPr marL="631825" indent="-450850" algn="just">
              <a:spcBef>
                <a:spcPts val="0"/>
              </a:spcBef>
              <a:buClrTx/>
              <a:buSzPct val="90000"/>
              <a:buFont typeface="Wingdings" pitchFamily="2" charset="2"/>
              <a:buChar char="q"/>
            </a:pPr>
            <a:r>
              <a:rPr lang="id-ID" dirty="0">
                <a:latin typeface="Tw Cen MT" pitchFamily="34" charset="0"/>
              </a:rPr>
              <a:t>Pelaksana Harian dan Pelaksana Tugas </a:t>
            </a:r>
            <a:r>
              <a:rPr lang="id-ID" b="1" dirty="0">
                <a:latin typeface="Tw Cen MT" pitchFamily="34" charset="0"/>
              </a:rPr>
              <a:t>tidak berwenang</a:t>
            </a:r>
            <a:r>
              <a:rPr lang="id-ID" dirty="0">
                <a:latin typeface="Tw Cen MT" pitchFamily="34" charset="0"/>
              </a:rPr>
              <a:t> mengambil keputusan dan/atau tindakan</a:t>
            </a:r>
            <a:r>
              <a:rPr lang="en-US" dirty="0">
                <a:latin typeface="Tw Cen MT" pitchFamily="34" charset="0"/>
              </a:rPr>
              <a:t> </a:t>
            </a:r>
            <a:r>
              <a:rPr lang="en-US" dirty="0" err="1">
                <a:latin typeface="Tw Cen MT" pitchFamily="34" charset="0"/>
              </a:rPr>
              <a:t>bersifat</a:t>
            </a:r>
            <a:r>
              <a:rPr lang="en-US" dirty="0">
                <a:latin typeface="Tw Cen MT" pitchFamily="34" charset="0"/>
              </a:rPr>
              <a:t> </a:t>
            </a:r>
            <a:r>
              <a:rPr lang="en-US" dirty="0" err="1">
                <a:latin typeface="Tw Cen MT" pitchFamily="34" charset="0"/>
              </a:rPr>
              <a:t>stategis</a:t>
            </a:r>
            <a:r>
              <a:rPr lang="id-ID" dirty="0">
                <a:latin typeface="Tw Cen MT" pitchFamily="34" charset="0"/>
              </a:rPr>
              <a:t> </a:t>
            </a:r>
            <a:r>
              <a:rPr lang="en-US" dirty="0">
                <a:latin typeface="Tw Cen MT" pitchFamily="34" charset="0"/>
              </a:rPr>
              <a:t>yang </a:t>
            </a:r>
            <a:r>
              <a:rPr lang="en-US" dirty="0" err="1">
                <a:latin typeface="Tw Cen MT" pitchFamily="34" charset="0"/>
              </a:rPr>
              <a:t>mengakibatkan</a:t>
            </a:r>
            <a:r>
              <a:rPr lang="en-US" dirty="0">
                <a:latin typeface="Tw Cen MT" pitchFamily="34" charset="0"/>
              </a:rPr>
              <a:t> </a:t>
            </a:r>
            <a:r>
              <a:rPr lang="en-US" dirty="0" err="1">
                <a:latin typeface="Tw Cen MT" pitchFamily="34" charset="0"/>
              </a:rPr>
              <a:t>perubahan</a:t>
            </a:r>
            <a:r>
              <a:rPr lang="en-US" dirty="0">
                <a:latin typeface="Tw Cen MT" pitchFamily="34" charset="0"/>
              </a:rPr>
              <a:t> status </a:t>
            </a:r>
            <a:r>
              <a:rPr lang="en-US" dirty="0" err="1">
                <a:latin typeface="Tw Cen MT" pitchFamily="34" charset="0"/>
              </a:rPr>
              <a:t>hukum</a:t>
            </a:r>
            <a:r>
              <a:rPr lang="en-US" dirty="0">
                <a:latin typeface="Tw Cen MT" pitchFamily="34" charset="0"/>
              </a:rPr>
              <a:t> </a:t>
            </a:r>
            <a:r>
              <a:rPr lang="id-ID" dirty="0">
                <a:latin typeface="Tw Cen MT" pitchFamily="34" charset="0"/>
              </a:rPr>
              <a:t>dalam </a:t>
            </a:r>
            <a:r>
              <a:rPr lang="id-ID" b="1" dirty="0">
                <a:latin typeface="Tw Cen MT" pitchFamily="34" charset="0"/>
              </a:rPr>
              <a:t>aspek kepegawaian </a:t>
            </a:r>
            <a:r>
              <a:rPr lang="id-ID" dirty="0">
                <a:latin typeface="Tw Cen MT" pitchFamily="34" charset="0"/>
              </a:rPr>
              <a:t>yang meliputi pengangkatan, pemindahan, dan pemberhentian pegawai.</a:t>
            </a:r>
          </a:p>
          <a:p>
            <a:pPr marL="631825" indent="-450850" algn="just">
              <a:spcBef>
                <a:spcPts val="0"/>
              </a:spcBef>
              <a:buClrTx/>
              <a:buSzPct val="90000"/>
              <a:buFont typeface="Wingdings" pitchFamily="2" charset="2"/>
              <a:buChar char="q"/>
            </a:pPr>
            <a:r>
              <a:rPr lang="id-ID" dirty="0">
                <a:latin typeface="Tw Cen MT" pitchFamily="34" charset="0"/>
              </a:rPr>
              <a:t>Pelaksana Harian dan Pelaksana Tugas </a:t>
            </a:r>
            <a:r>
              <a:rPr lang="id-ID" b="1" dirty="0">
                <a:latin typeface="Tw Cen MT" pitchFamily="34" charset="0"/>
              </a:rPr>
              <a:t>memiliki kewenangan mengambil keputusan dan/atau tindakan selain keputusan dan/atau tindakan</a:t>
            </a:r>
            <a:r>
              <a:rPr lang="id-ID" dirty="0">
                <a:latin typeface="Tw Cen MT" pitchFamily="34" charset="0"/>
              </a:rPr>
              <a:t> yang bersifat strategis dan berdampak pada perubahan status hukum pada aspek kepegawaian</a:t>
            </a:r>
            <a:endParaRPr lang="en-US" dirty="0">
              <a:latin typeface="Tw Cen MT" pitchFamily="34" charset="0"/>
            </a:endParaRPr>
          </a:p>
        </p:txBody>
      </p:sp>
    </p:spTree>
  </p:cSld>
  <p:clrMapOvr>
    <a:masterClrMapping/>
  </p:clrMapOvr>
  <p:transition spd="slow">
    <p:wheel spokes="2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hlinkClick r:id="rId3" action="ppaction://hlinksldjump"/>
          </p:cNvPr>
          <p:cNvSpPr txBox="1">
            <a:spLocks/>
          </p:cNvSpPr>
          <p:nvPr/>
        </p:nvSpPr>
        <p:spPr>
          <a:xfrm>
            <a:off x="93000" y="609600"/>
            <a:ext cx="972000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>
            <a:spAutoFit/>
          </a:bodyPr>
          <a:lstStyle/>
          <a:p>
            <a:pPr marL="180975" lvl="0" algn="just">
              <a:buClr>
                <a:schemeClr val="accent3"/>
              </a:buClr>
              <a:defRPr/>
            </a:pPr>
            <a:r>
              <a:rPr lang="id-ID" sz="2400" b="1" dirty="0">
                <a:latin typeface="Tw Cen MT" pitchFamily="34" charset="0"/>
              </a:rPr>
              <a:t>Surat Kepala BKN Nomor K</a:t>
            </a:r>
            <a:r>
              <a:rPr lang="pt-BR" sz="2400" b="1" dirty="0">
                <a:latin typeface="Tw Cen MT" pitchFamily="34" charset="0"/>
              </a:rPr>
              <a:t>.</a:t>
            </a:r>
            <a:r>
              <a:rPr lang="id-ID" sz="2400" b="1" dirty="0">
                <a:latin typeface="Tw Cen MT" pitchFamily="34" charset="0"/>
              </a:rPr>
              <a:t>26-30</a:t>
            </a:r>
            <a:r>
              <a:rPr lang="pt-BR" sz="2400" b="1" dirty="0">
                <a:latin typeface="Tw Cen MT" pitchFamily="34" charset="0"/>
              </a:rPr>
              <a:t>/V.</a:t>
            </a:r>
            <a:r>
              <a:rPr lang="id-ID" sz="2400" b="1" dirty="0">
                <a:latin typeface="Tw Cen MT" pitchFamily="34" charset="0"/>
              </a:rPr>
              <a:t>20</a:t>
            </a:r>
            <a:r>
              <a:rPr lang="pt-BR" sz="2400" b="1" dirty="0">
                <a:latin typeface="Tw Cen MT" pitchFamily="34" charset="0"/>
              </a:rPr>
              <a:t>-3/</a:t>
            </a:r>
            <a:r>
              <a:rPr lang="id-ID" sz="2400" b="1" dirty="0">
                <a:latin typeface="Tw Cen MT" pitchFamily="34" charset="0"/>
              </a:rPr>
              <a:t>99</a:t>
            </a:r>
            <a:endParaRPr lang="en-US" sz="2300" b="1" dirty="0">
              <a:solidFill>
                <a:schemeClr val="accent6"/>
              </a:solidFill>
              <a:latin typeface="Tw Cen MT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448800" cy="4572000"/>
          </a:xfrm>
        </p:spPr>
        <p:txBody>
          <a:bodyPr>
            <a:noAutofit/>
          </a:bodyPr>
          <a:lstStyle/>
          <a:p>
            <a:pPr marL="631825" indent="-450850" algn="just">
              <a:spcBef>
                <a:spcPts val="0"/>
              </a:spcBef>
              <a:buClrTx/>
              <a:buSzPct val="90000"/>
              <a:buFont typeface="Wingdings" pitchFamily="2" charset="2"/>
              <a:buChar char="q"/>
            </a:pPr>
            <a:r>
              <a:rPr lang="id-ID" sz="2600" dirty="0">
                <a:latin typeface="Tw Cen MT" pitchFamily="34" charset="0"/>
              </a:rPr>
              <a:t>kewenangan Pelaksana Harian dan Pelaksana Tugas</a:t>
            </a:r>
            <a:r>
              <a:rPr lang="en-US" sz="2600" dirty="0">
                <a:latin typeface="Tw Cen MT" pitchFamily="34" charset="0"/>
              </a:rPr>
              <a:t> </a:t>
            </a:r>
            <a:r>
              <a:rPr lang="en-US" sz="2600" dirty="0" err="1">
                <a:latin typeface="Tw Cen MT" pitchFamily="34" charset="0"/>
              </a:rPr>
              <a:t>anl</a:t>
            </a:r>
            <a:r>
              <a:rPr lang="en-US" sz="2600" dirty="0">
                <a:latin typeface="Tw Cen MT" pitchFamily="34" charset="0"/>
              </a:rPr>
              <a:t>.</a:t>
            </a:r>
            <a:r>
              <a:rPr lang="id-ID" sz="2600" dirty="0">
                <a:latin typeface="Tw Cen MT" pitchFamily="34" charset="0"/>
              </a:rPr>
              <a:t>: </a:t>
            </a:r>
          </a:p>
          <a:p>
            <a:pPr marL="1076325" indent="-457200" algn="just">
              <a:spcBef>
                <a:spcPts val="0"/>
              </a:spcBef>
              <a:buClrTx/>
              <a:buSzPct val="90000"/>
              <a:buFont typeface="+mj-lt"/>
              <a:buAutoNum type="alphaLcParenR"/>
            </a:pPr>
            <a:r>
              <a:rPr lang="id-ID" sz="2600" dirty="0">
                <a:latin typeface="Tw Cen MT" pitchFamily="34" charset="0"/>
              </a:rPr>
              <a:t>Menetapkan sasaran kerja pegawai dan penilaian prestasi kerja</a:t>
            </a:r>
          </a:p>
          <a:p>
            <a:pPr marL="1076325" indent="-457200" algn="just">
              <a:spcBef>
                <a:spcPts val="0"/>
              </a:spcBef>
              <a:buClrTx/>
              <a:buSzPct val="90000"/>
              <a:buFont typeface="+mj-lt"/>
              <a:buAutoNum type="alphaLcParenR"/>
            </a:pPr>
            <a:r>
              <a:rPr lang="id-ID" sz="2600" dirty="0">
                <a:latin typeface="Tw Cen MT" pitchFamily="34" charset="0"/>
              </a:rPr>
              <a:t>Menetapakan kenaikan gaji berkala</a:t>
            </a:r>
          </a:p>
          <a:p>
            <a:pPr marL="1076325" indent="-457200" algn="just">
              <a:spcBef>
                <a:spcPts val="0"/>
              </a:spcBef>
              <a:buClrTx/>
              <a:buSzPct val="90000"/>
              <a:buFont typeface="+mj-lt"/>
              <a:buAutoNum type="alphaLcParenR"/>
            </a:pPr>
            <a:r>
              <a:rPr lang="id-ID" sz="2600" dirty="0">
                <a:latin typeface="Tw Cen MT" pitchFamily="34" charset="0"/>
              </a:rPr>
              <a:t>Menetapkan </a:t>
            </a:r>
            <a:r>
              <a:rPr lang="en-US" sz="2600" dirty="0" err="1">
                <a:latin typeface="Tw Cen MT" pitchFamily="34" charset="0"/>
              </a:rPr>
              <a:t>cuti</a:t>
            </a:r>
            <a:r>
              <a:rPr lang="en-US" sz="2600" dirty="0">
                <a:latin typeface="Tw Cen MT" pitchFamily="34" charset="0"/>
              </a:rPr>
              <a:t> </a:t>
            </a:r>
            <a:r>
              <a:rPr lang="en-US" sz="2600" dirty="0" err="1">
                <a:latin typeface="Tw Cen MT" pitchFamily="34" charset="0"/>
              </a:rPr>
              <a:t>selain</a:t>
            </a:r>
            <a:r>
              <a:rPr lang="en-US" sz="2600" dirty="0">
                <a:latin typeface="Tw Cen MT" pitchFamily="34" charset="0"/>
              </a:rPr>
              <a:t> </a:t>
            </a:r>
            <a:r>
              <a:rPr lang="id-ID" sz="2600" dirty="0">
                <a:latin typeface="Tw Cen MT" pitchFamily="34" charset="0"/>
              </a:rPr>
              <a:t>CLTN</a:t>
            </a:r>
          </a:p>
          <a:p>
            <a:pPr marL="1076325" indent="-457200" algn="just">
              <a:spcBef>
                <a:spcPts val="0"/>
              </a:spcBef>
              <a:buClrTx/>
              <a:buSzPct val="90000"/>
              <a:buFont typeface="+mj-lt"/>
              <a:buAutoNum type="alphaLcParenR"/>
            </a:pPr>
            <a:r>
              <a:rPr lang="id-ID" sz="2600" dirty="0">
                <a:latin typeface="Tw Cen MT" pitchFamily="34" charset="0"/>
              </a:rPr>
              <a:t>Menetapkan surat penugasan pegawai</a:t>
            </a:r>
          </a:p>
          <a:p>
            <a:pPr marL="1076325" indent="-457200" algn="just">
              <a:spcBef>
                <a:spcPts val="0"/>
              </a:spcBef>
              <a:buClrTx/>
              <a:buSzPct val="90000"/>
              <a:buFont typeface="+mj-lt"/>
              <a:buAutoNum type="alphaLcParenR"/>
            </a:pPr>
            <a:r>
              <a:rPr lang="id-ID" sz="2600" dirty="0">
                <a:latin typeface="Tw Cen MT" pitchFamily="34" charset="0"/>
              </a:rPr>
              <a:t>Menyampaikan usul mutasi kepegawaian kecuali perpindahan antar instansi; dan</a:t>
            </a:r>
          </a:p>
          <a:p>
            <a:pPr marL="1076325" indent="-457200" algn="just">
              <a:spcBef>
                <a:spcPts val="0"/>
              </a:spcBef>
              <a:buClrTx/>
              <a:buSzPct val="90000"/>
              <a:buFont typeface="+mj-lt"/>
              <a:buAutoNum type="alphaLcParenR"/>
            </a:pPr>
            <a:r>
              <a:rPr lang="id-ID" sz="2600" dirty="0">
                <a:latin typeface="Tw Cen MT" pitchFamily="34" charset="0"/>
              </a:rPr>
              <a:t>Memberikan izin belajar, izin mengikuti seleksi jabatan pimpinan tinggi/administrasi, dan izin tidak masuk kerja </a:t>
            </a:r>
            <a:endParaRPr lang="en-US" sz="2600" dirty="0">
              <a:latin typeface="Tw Cen MT" pitchFamily="34" charset="0"/>
            </a:endParaRPr>
          </a:p>
        </p:txBody>
      </p:sp>
    </p:spTree>
  </p:cSld>
  <p:clrMapOvr>
    <a:masterClrMapping/>
  </p:clrMapOvr>
  <p:transition spd="slow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>
            <a:hlinkClick r:id="rId3" action="ppaction://hlinksldjump"/>
          </p:cNvPr>
          <p:cNvSpPr txBox="1">
            <a:spLocks/>
          </p:cNvSpPr>
          <p:nvPr/>
        </p:nvSpPr>
        <p:spPr>
          <a:xfrm>
            <a:off x="93000" y="609600"/>
            <a:ext cx="972000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wrap="square">
            <a:spAutoFit/>
          </a:bodyPr>
          <a:lstStyle/>
          <a:p>
            <a:pPr marL="180975" lvl="0" algn="just">
              <a:buClr>
                <a:schemeClr val="accent3"/>
              </a:buClr>
              <a:defRPr/>
            </a:pPr>
            <a:r>
              <a:rPr lang="id-ID" sz="2400" b="1" dirty="0">
                <a:latin typeface="Tw Cen MT" pitchFamily="34" charset="0"/>
              </a:rPr>
              <a:t>Surat Kepala BKN Nomor K</a:t>
            </a:r>
            <a:r>
              <a:rPr lang="pt-BR" sz="2400" b="1" dirty="0">
                <a:latin typeface="Tw Cen MT" pitchFamily="34" charset="0"/>
              </a:rPr>
              <a:t>.</a:t>
            </a:r>
            <a:r>
              <a:rPr lang="id-ID" sz="2400" b="1" dirty="0">
                <a:latin typeface="Tw Cen MT" pitchFamily="34" charset="0"/>
              </a:rPr>
              <a:t>26-30</a:t>
            </a:r>
            <a:r>
              <a:rPr lang="pt-BR" sz="2400" b="1" dirty="0">
                <a:latin typeface="Tw Cen MT" pitchFamily="34" charset="0"/>
              </a:rPr>
              <a:t>/V.</a:t>
            </a:r>
            <a:r>
              <a:rPr lang="id-ID" sz="2400" b="1" dirty="0">
                <a:latin typeface="Tw Cen MT" pitchFamily="34" charset="0"/>
              </a:rPr>
              <a:t>20</a:t>
            </a:r>
            <a:r>
              <a:rPr lang="pt-BR" sz="2400" b="1" dirty="0">
                <a:latin typeface="Tw Cen MT" pitchFamily="34" charset="0"/>
              </a:rPr>
              <a:t>-3/</a:t>
            </a:r>
            <a:r>
              <a:rPr lang="id-ID" sz="2400" b="1" dirty="0">
                <a:latin typeface="Tw Cen MT" pitchFamily="34" charset="0"/>
              </a:rPr>
              <a:t>99</a:t>
            </a:r>
            <a:endParaRPr lang="en-US" sz="2300" b="1" dirty="0">
              <a:solidFill>
                <a:schemeClr val="accent6"/>
              </a:solidFill>
              <a:latin typeface="Tw Cen MT" pitchFamily="34" charset="0"/>
            </a:endParaRP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0" y="1752600"/>
            <a:ext cx="9601200" cy="4419600"/>
          </a:xfrm>
        </p:spPr>
        <p:txBody>
          <a:bodyPr>
            <a:noAutofit/>
          </a:bodyPr>
          <a:lstStyle/>
          <a:p>
            <a:pPr marL="631825" indent="-450850" algn="just">
              <a:spcBef>
                <a:spcPts val="0"/>
              </a:spcBef>
              <a:buClrTx/>
              <a:buSzPct val="90000"/>
              <a:buFont typeface="Wingdings" pitchFamily="2" charset="2"/>
              <a:buChar char="q"/>
            </a:pPr>
            <a:r>
              <a:rPr lang="id-ID" dirty="0">
                <a:latin typeface="Tw Cen MT" pitchFamily="34" charset="0"/>
              </a:rPr>
              <a:t>PNS yang diperintahkan sebagai Pelaksana Harian atau Pelaksana Tugas </a:t>
            </a:r>
            <a:r>
              <a:rPr lang="id-ID" b="1" dirty="0">
                <a:latin typeface="Tw Cen MT" pitchFamily="34" charset="0"/>
              </a:rPr>
              <a:t>tidak perlu dilantik atau diambil sumpahnya</a:t>
            </a:r>
            <a:endParaRPr lang="id-ID" dirty="0">
              <a:latin typeface="Tw Cen MT" pitchFamily="34" charset="0"/>
            </a:endParaRPr>
          </a:p>
          <a:p>
            <a:pPr marL="631825" indent="-450850" algn="just">
              <a:spcBef>
                <a:spcPts val="0"/>
              </a:spcBef>
              <a:buClrTx/>
              <a:buSzPct val="90000"/>
              <a:buFont typeface="Wingdings" pitchFamily="2" charset="2"/>
              <a:buChar char="q"/>
            </a:pPr>
            <a:r>
              <a:rPr lang="id-ID" dirty="0">
                <a:latin typeface="Tw Cen MT" pitchFamily="34" charset="0"/>
              </a:rPr>
              <a:t>Penunjukkan PNS sebagai Plh atau Plt tidak perlu ditetapkan dengan keputusan melainkan cukup dengan Surat Perintah dari Pejabat Pemerintahan yang memberikan mandat</a:t>
            </a:r>
          </a:p>
        </p:txBody>
      </p:sp>
    </p:spTree>
  </p:cSld>
  <p:clrMapOvr>
    <a:masterClrMapping/>
  </p:clrMapOvr>
  <p:transition spd="slow">
    <p:plus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>
    <a:txDef>
      <a:spPr/>
      <a:bodyPr vert="horz">
        <a:noAutofit/>
      </a:bodyPr>
      <a:lstStyle>
        <a:defPPr marL="1084263" marR="0" indent="-457200" algn="just" defTabSz="914400" rtl="0" eaLnBrk="1" fontAlgn="auto" latinLnBrk="0" hangingPunct="1">
          <a:lnSpc>
            <a:spcPct val="105000"/>
          </a:lnSpc>
          <a:spcBef>
            <a:spcPts val="0"/>
          </a:spcBef>
          <a:spcAft>
            <a:spcPts val="300"/>
          </a:spcAft>
          <a:buClrTx/>
          <a:buSzPct val="90000"/>
          <a:buFont typeface="+mj-lt"/>
          <a:buAutoNum type="alphaLcPeriod"/>
          <a:tabLst/>
          <a:defRPr kumimoji="0" sz="2300" b="0" i="0" u="none" strike="noStrike" kern="1200" cap="none" spc="0" normalizeH="0" baseline="0" noProof="0" dirty="0" err="1" smtClean="0">
            <a:ln>
              <a:noFill/>
            </a:ln>
            <a:solidFill>
              <a:schemeClr val="tx1"/>
            </a:solidFill>
            <a:effectLst/>
            <a:uLnTx/>
            <a:uFillTx/>
            <a:latin typeface="Tw Cen MT" pitchFamily="34" charset="0"/>
            <a:ea typeface="+mn-ea"/>
            <a:cs typeface="+mn-cs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2351</TotalTime>
  <Words>585</Words>
  <Application>Microsoft Office PowerPoint</Application>
  <PresentationFormat>A4 Paper (210x297 mm)</PresentationFormat>
  <Paragraphs>56</Paragraphs>
  <Slides>12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Urban</vt:lpstr>
      <vt:lpstr>PELAKSANA TUGAS (Plt.)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Prive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PELAKSANA TUGAS  DAN PELAKSANA HARIAN</dc:title>
  <dc:creator>Sekretaris</dc:creator>
  <cp:lastModifiedBy>ismail - [2010]</cp:lastModifiedBy>
  <cp:revision>87</cp:revision>
  <cp:lastPrinted>2018-10-30T04:52:12Z</cp:lastPrinted>
  <dcterms:created xsi:type="dcterms:W3CDTF">2014-03-05T05:03:38Z</dcterms:created>
  <dcterms:modified xsi:type="dcterms:W3CDTF">2018-10-30T04:52:20Z</dcterms:modified>
</cp:coreProperties>
</file>